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5"/>
  </p:notesMasterIdLst>
  <p:sldIdLst>
    <p:sldId id="257" r:id="rId2"/>
    <p:sldId id="295" r:id="rId3"/>
    <p:sldId id="296" r:id="rId4"/>
    <p:sldId id="265" r:id="rId5"/>
    <p:sldId id="297" r:id="rId6"/>
    <p:sldId id="299" r:id="rId7"/>
    <p:sldId id="427" r:id="rId8"/>
    <p:sldId id="300" r:id="rId9"/>
    <p:sldId id="274" r:id="rId10"/>
    <p:sldId id="275" r:id="rId11"/>
    <p:sldId id="390" r:id="rId12"/>
    <p:sldId id="391" r:id="rId13"/>
    <p:sldId id="392" r:id="rId14"/>
    <p:sldId id="393" r:id="rId15"/>
    <p:sldId id="395" r:id="rId16"/>
    <p:sldId id="396" r:id="rId17"/>
    <p:sldId id="350" r:id="rId18"/>
    <p:sldId id="276" r:id="rId19"/>
    <p:sldId id="277" r:id="rId20"/>
    <p:sldId id="281" r:id="rId21"/>
    <p:sldId id="398" r:id="rId22"/>
    <p:sldId id="399" r:id="rId23"/>
    <p:sldId id="417" r:id="rId24"/>
    <p:sldId id="418" r:id="rId25"/>
    <p:sldId id="404" r:id="rId26"/>
    <p:sldId id="419" r:id="rId27"/>
    <p:sldId id="420" r:id="rId28"/>
    <p:sldId id="282" r:id="rId29"/>
    <p:sldId id="401" r:id="rId30"/>
    <p:sldId id="402" r:id="rId31"/>
    <p:sldId id="286" r:id="rId32"/>
    <p:sldId id="287" r:id="rId33"/>
    <p:sldId id="397" r:id="rId34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670"/>
    <a:srgbClr val="77A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3" autoAdjust="0"/>
    <p:restoredTop sz="94660"/>
  </p:normalViewPr>
  <p:slideViewPr>
    <p:cSldViewPr>
      <p:cViewPr varScale="1">
        <p:scale>
          <a:sx n="102" d="100"/>
          <a:sy n="102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96"/>
    </p:cViewPr>
  </p:sorterViewPr>
  <p:notesViewPr>
    <p:cSldViewPr>
      <p:cViewPr varScale="1">
        <p:scale>
          <a:sx n="52" d="100"/>
          <a:sy n="52" d="100"/>
        </p:scale>
        <p:origin x="-1956" y="-84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939D3-F681-41AD-8C81-7849A24D20A7}" type="datetimeFigureOut">
              <a:rPr lang="en-GB" smtClean="0"/>
              <a:t>28/05/2012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4D194-FFEF-48AE-89AB-D5BEABF6A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ZA" smtClean="0"/>
              <a:t>Refer to to the relevant page in the Library Guide with the QR Tag.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FF876-38B6-4577-8817-B1514F2B91F9}" type="slidenum">
              <a:rPr lang="en-ZA" smtClean="0">
                <a:latin typeface="Times New Roman" pitchFamily="18" charset="0"/>
              </a:rPr>
              <a:pPr eaLnBrk="1" hangingPunct="1"/>
              <a:t>13</a:t>
            </a:fld>
            <a:endParaRPr lang="en-Z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prstGeom prst="rect">
            <a:avLst/>
          </a:prstGeo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-25400"/>
            <a:ext cx="6512511" cy="71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14300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052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200" y="381000"/>
            <a:ext cx="8458200" cy="762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4338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28,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458200" cy="8001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 cap="none" spc="0">
          <a:ln w="18000">
            <a:solidFill>
              <a:schemeClr val="accent2">
                <a:satMod val="140000"/>
              </a:schemeClr>
            </a:solidFill>
            <a:prstDash val="solid"/>
            <a:miter lim="800000"/>
          </a:ln>
          <a:solidFill>
            <a:schemeClr val="accent5"/>
          </a:solidFill>
          <a:effectLst>
            <a:outerShdw blurRad="25500" dist="23000" dir="702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Picture 47" descr="NMMU0227 VC Powerpoint Templat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8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787261"/>
              </p:ext>
            </p:extLst>
          </p:nvPr>
        </p:nvGraphicFramePr>
        <p:xfrm>
          <a:off x="533400" y="304800"/>
          <a:ext cx="4648200" cy="2700528"/>
        </p:xfrm>
        <a:graphic>
          <a:graphicData uri="http://schemas.openxmlformats.org/drawingml/2006/table">
            <a:tbl>
              <a:tblPr/>
              <a:tblGrid>
                <a:gridCol w="4648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4000" b="1" dirty="0" smtClean="0">
                          <a:solidFill>
                            <a:schemeClr val="bg1"/>
                          </a:solidFill>
                        </a:rPr>
                        <a:t>Getting started with ENDNOTE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0" dirty="0" smtClean="0">
                          <a:solidFill>
                            <a:schemeClr val="bg1"/>
                          </a:solidFill>
                        </a:rPr>
                        <a:t>Compiled by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0" dirty="0" smtClean="0">
                          <a:solidFill>
                            <a:schemeClr val="bg1"/>
                          </a:solidFill>
                        </a:rPr>
                        <a:t> Helene van der </a:t>
                      </a:r>
                      <a:r>
                        <a:rPr lang="en-ZA" sz="2400" b="0" dirty="0" err="1" smtClean="0">
                          <a:solidFill>
                            <a:schemeClr val="bg1"/>
                          </a:solidFill>
                        </a:rPr>
                        <a:t>Sandt</a:t>
                      </a:r>
                      <a:endParaRPr lang="en-ZA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8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133600"/>
            <a:ext cx="71628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/>
              <a:t>EXPORT FROM EBSCOHOST TO ENDNOTE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1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 idx="4294967295"/>
          </p:nvPr>
        </p:nvSpPr>
        <p:spPr>
          <a:xfrm>
            <a:off x="0" y="-11113"/>
            <a:ext cx="9036050" cy="77628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ZA" sz="3000" dirty="0" smtClean="0"/>
              <a:t>VIA STUDENT PORTAL</a:t>
            </a: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06438"/>
            <a:ext cx="9144000" cy="711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86363" y="3209925"/>
            <a:ext cx="14652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651625" y="3810000"/>
            <a:ext cx="2035175" cy="1600200"/>
          </a:xfrm>
          <a:prstGeom prst="wedgeRectCallout">
            <a:avLst>
              <a:gd name="adj1" fmla="val -22005"/>
              <a:gd name="adj2" fmla="val 44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dirty="0"/>
              <a:t>Click on this icon to go to Library web site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50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48038" y="620713"/>
            <a:ext cx="4391025" cy="585787"/>
          </a:xfrm>
          <a:prstGeom prst="rect">
            <a:avLst/>
          </a:prstGeom>
          <a:solidFill>
            <a:srgbClr val="9006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ZA" sz="32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LIBRARY WEB PAGE</a:t>
            </a:r>
            <a:endParaRPr lang="en-GB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9536">
            <a:off x="4711700" y="758825"/>
            <a:ext cx="14652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66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49238"/>
            <a:ext cx="8569325" cy="97948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/>
            </a:r>
            <a:br>
              <a:rPr lang="en-GB" dirty="0"/>
            </a:br>
            <a:r>
              <a:rPr lang="en-ZA" dirty="0" smtClean="0"/>
              <a:t/>
            </a:r>
            <a:br>
              <a:rPr lang="en-ZA" dirty="0" smtClean="0"/>
            </a:b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8" y="706438"/>
            <a:ext cx="9021762" cy="6151562"/>
          </a:xfrm>
          <a:noFill/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876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ZA" sz="3000" b="1">
                <a:cs typeface="Arial" charset="0"/>
              </a:rPr>
              <a:t>Off campus access: www.nmmu.ac.za/library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97057">
            <a:off x="4892675" y="1173163"/>
            <a:ext cx="14652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81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0"/>
            <a:ext cx="8261350" cy="836613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Database Page</a:t>
            </a:r>
            <a:endParaRPr lang="en-GB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" name="Rectangle 4"/>
          <p:cNvSpPr/>
          <p:nvPr/>
        </p:nvSpPr>
        <p:spPr>
          <a:xfrm>
            <a:off x="2195513" y="3644900"/>
            <a:ext cx="6553200" cy="36036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25400"/>
            <a:ext cx="91440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1050" y="882650"/>
            <a:ext cx="6553200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55925" y="5464175"/>
            <a:ext cx="11890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5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148359"/>
            <a:ext cx="8261350" cy="715963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algn="l">
              <a:defRPr/>
            </a:pPr>
            <a:r>
              <a:rPr lang="en-ZA" sz="4000" dirty="0" smtClean="0">
                <a:solidFill>
                  <a:schemeClr val="tx1"/>
                </a:solidFill>
              </a:rPr>
              <a:t>CHOOSING DATABASES</a:t>
            </a:r>
            <a:br>
              <a:rPr lang="en-ZA" sz="4000" dirty="0" smtClean="0">
                <a:solidFill>
                  <a:schemeClr val="tx1"/>
                </a:solidFill>
              </a:rPr>
            </a:br>
            <a:endParaRPr lang="en-GB" sz="4000" dirty="0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flipV="1">
            <a:off x="179388" y="2476500"/>
            <a:ext cx="360362" cy="304800"/>
          </a:xfrm>
          <a:prstGeom prst="rect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3348038" y="2060575"/>
            <a:ext cx="4824412" cy="4176713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Always select these multi-disciplinary databases:</a:t>
            </a:r>
          </a:p>
          <a:p>
            <a:pPr>
              <a:buFontTx/>
              <a:buChar char="•"/>
              <a:defRPr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Academic Search Complete</a:t>
            </a:r>
          </a:p>
          <a:p>
            <a:pPr>
              <a:buFontTx/>
              <a:buChar char="•"/>
              <a:defRPr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E-Journals</a:t>
            </a:r>
          </a:p>
          <a:p>
            <a:pPr>
              <a:buFontTx/>
              <a:buChar char="•"/>
              <a:defRPr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MasterFILE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Complete</a:t>
            </a:r>
          </a:p>
          <a:p>
            <a:pPr>
              <a:buFontTx/>
              <a:buChar char="•"/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Also select other databases applicable to your topic </a:t>
            </a:r>
          </a:p>
          <a:p>
            <a:pPr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Click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387514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940"/>
            <a:ext cx="8261350" cy="792162"/>
          </a:xfrm>
        </p:spPr>
        <p:txBody>
          <a:bodyPr/>
          <a:lstStyle/>
          <a:p>
            <a:pPr algn="ctr">
              <a:defRPr/>
            </a:pPr>
            <a:r>
              <a:rPr lang="en-ZA" sz="4000" dirty="0" smtClean="0"/>
              <a:t>SEARCHING EBSCOHOST</a:t>
            </a:r>
            <a:endParaRPr lang="en-ZA" sz="4000" dirty="0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ZA" dirty="0" smtClean="0"/>
          </a:p>
        </p:txBody>
      </p:sp>
      <p:sp>
        <p:nvSpPr>
          <p:cNvPr id="6" name="Rectangle 5"/>
          <p:cNvSpPr/>
          <p:nvPr/>
        </p:nvSpPr>
        <p:spPr>
          <a:xfrm>
            <a:off x="900113" y="1412875"/>
            <a:ext cx="4537075" cy="792163"/>
          </a:xfrm>
          <a:prstGeom prst="rect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5437188" y="1419225"/>
            <a:ext cx="3403600" cy="61595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ZA" sz="1700" dirty="0"/>
              <a:t>Type keywords in search boxes.</a:t>
            </a:r>
          </a:p>
          <a:p>
            <a:pPr>
              <a:defRPr/>
            </a:pPr>
            <a:r>
              <a:rPr lang="en-ZA" sz="1700" dirty="0"/>
              <a:t>You can also select certain fields.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619250" y="2852738"/>
            <a:ext cx="3313113" cy="863600"/>
          </a:xfrm>
          <a:prstGeom prst="wedgeRectCallout">
            <a:avLst>
              <a:gd name="adj1" fmla="val -17328"/>
              <a:gd name="adj2" fmla="val 86016"/>
            </a:avLst>
          </a:prstGeom>
          <a:solidFill>
            <a:schemeClr val="bg2"/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ZA" dirty="0">
                <a:solidFill>
                  <a:schemeClr val="tx1"/>
                </a:solidFill>
              </a:rPr>
              <a:t>You can also limit your search, e.g. full text, date, peer reviewed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67800" cy="618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54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599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ZA" sz="4000" dirty="0"/>
              <a:t>EBSCOHOST SEARCH RESULTS PAGE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686800" cy="593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4343400" y="4419600"/>
            <a:ext cx="1828800" cy="838200"/>
          </a:xfrm>
          <a:prstGeom prst="wedgeRectCallout">
            <a:avLst>
              <a:gd name="adj1" fmla="val -80466"/>
              <a:gd name="adj2" fmla="val 9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Add relevant articles to Folder</a:t>
            </a:r>
            <a:endParaRPr lang="en-GB" dirty="0"/>
          </a:p>
        </p:txBody>
      </p:sp>
      <p:sp>
        <p:nvSpPr>
          <p:cNvPr id="7" name="Rectangular Callout 6"/>
          <p:cNvSpPr/>
          <p:nvPr/>
        </p:nvSpPr>
        <p:spPr>
          <a:xfrm>
            <a:off x="5257800" y="1219200"/>
            <a:ext cx="1905000" cy="1143000"/>
          </a:xfrm>
          <a:prstGeom prst="wedgeRectCallout">
            <a:avLst>
              <a:gd name="adj1" fmla="val 10350"/>
              <a:gd name="adj2" fmla="val -70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Click on Folder to view selected articles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77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 smtClean="0"/>
              <a:t>EBSCOHOST FOLDER PAGE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8153400" y="3390900"/>
            <a:ext cx="762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28800" y="2514600"/>
            <a:ext cx="12192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0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12200" cy="650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52800" y="4038600"/>
            <a:ext cx="11557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066800" y="3657600"/>
            <a:ext cx="685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19800" y="4191000"/>
            <a:ext cx="3810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019800" y="4204957"/>
            <a:ext cx="3048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53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0" y="2286000"/>
            <a:ext cx="5257800" cy="1752600"/>
          </a:xfrm>
        </p:spPr>
        <p:txBody>
          <a:bodyPr>
            <a:normAutofit/>
          </a:bodyPr>
          <a:lstStyle/>
          <a:p>
            <a:pPr algn="ctr"/>
            <a:r>
              <a:rPr lang="en-ZA" sz="3600" dirty="0" smtClean="0"/>
              <a:t>ENTERING A REFERENCE IN ENDNOTE</a:t>
            </a:r>
            <a:endParaRPr lang="en-GB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00"/>
            <a:ext cx="14478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524000" y="609600"/>
            <a:ext cx="57150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ular Callout 4"/>
          <p:cNvSpPr/>
          <p:nvPr/>
        </p:nvSpPr>
        <p:spPr>
          <a:xfrm>
            <a:off x="2438400" y="2057400"/>
            <a:ext cx="2971800" cy="1371600"/>
          </a:xfrm>
          <a:prstGeom prst="wedgeRectCallout">
            <a:avLst>
              <a:gd name="adj1" fmla="val -32700"/>
              <a:gd name="adj2" fmla="val -85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Imported references from </a:t>
            </a:r>
            <a:r>
              <a:rPr lang="en-ZA" dirty="0" err="1" smtClean="0"/>
              <a:t>EbscoHost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3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2819400"/>
            <a:ext cx="6019800" cy="1752600"/>
          </a:xfrm>
        </p:spPr>
        <p:txBody>
          <a:bodyPr/>
          <a:lstStyle/>
          <a:p>
            <a:pPr algn="ctr"/>
            <a:r>
              <a:rPr lang="en-ZA" sz="3600" dirty="0" smtClean="0"/>
              <a:t>EXPORTING FROM </a:t>
            </a:r>
            <a:br>
              <a:rPr lang="en-ZA" sz="3600" dirty="0" smtClean="0"/>
            </a:br>
            <a:r>
              <a:rPr lang="en-ZA" sz="3600" dirty="0" smtClean="0"/>
              <a:t>GOOGLE SCHOLAR</a:t>
            </a:r>
            <a:br>
              <a:rPr lang="en-ZA" sz="3600" dirty="0" smtClean="0"/>
            </a:br>
            <a:r>
              <a:rPr lang="en-ZA" sz="3600" dirty="0" smtClean="0"/>
              <a:t> TO ENDNOTE</a:t>
            </a: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0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5400"/>
            <a:ext cx="9144000" cy="711200"/>
          </a:xfrm>
        </p:spPr>
        <p:txBody>
          <a:bodyPr/>
          <a:lstStyle/>
          <a:p>
            <a:pPr algn="l"/>
            <a:r>
              <a:rPr lang="en-ZA" sz="2800" dirty="0" smtClean="0"/>
              <a:t>ACCESS TO GOOGLE SCHOLAR TO LIBRARY PAGE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30245"/>
            <a:ext cx="7848600" cy="559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715000" y="5105400"/>
            <a:ext cx="6858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2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86600" cy="711200"/>
          </a:xfrm>
        </p:spPr>
        <p:txBody>
          <a:bodyPr/>
          <a:lstStyle/>
          <a:p>
            <a:pPr algn="ctr"/>
            <a:r>
              <a:rPr lang="en-ZA" dirty="0" smtClean="0"/>
              <a:t>CHANGE SETTINGS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209177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229600" y="2209800"/>
            <a:ext cx="38100" cy="1066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7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711200"/>
          </a:xfrm>
        </p:spPr>
        <p:txBody>
          <a:bodyPr/>
          <a:lstStyle/>
          <a:p>
            <a:pPr algn="l"/>
            <a:r>
              <a:rPr lang="en-ZA" sz="3400" dirty="0" smtClean="0"/>
              <a:t>Change Bibliography manager to EndNote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6" y="990600"/>
            <a:ext cx="7590349" cy="568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181600"/>
            <a:ext cx="2590800" cy="106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657600" y="5486400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334000" y="5562600"/>
            <a:ext cx="6858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102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324100"/>
            <a:ext cx="3048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dirty="0" smtClean="0"/>
              <a:t>Type in keyword(s) in search box and click </a:t>
            </a:r>
            <a:r>
              <a:rPr lang="en-ZA" sz="2400" b="1" i="1" dirty="0" smtClean="0"/>
              <a:t>Search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2492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45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038600" y="3962400"/>
            <a:ext cx="1295400" cy="4341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181600" y="6207095"/>
            <a:ext cx="762000" cy="4341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2" y="304800"/>
            <a:ext cx="9052347" cy="647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362200" y="1905000"/>
            <a:ext cx="2971800" cy="1371600"/>
          </a:xfrm>
          <a:prstGeom prst="wedgeRectCallout">
            <a:avLst>
              <a:gd name="adj1" fmla="val -32700"/>
              <a:gd name="adj2" fmla="val -85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/>
              <a:t>Imported reference from Google Scholar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782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2057400"/>
            <a:ext cx="52578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/>
              <a:t>EXPORT FROM  SCIENCEDIRECT TO ENDNOTE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599" cy="914400"/>
          </a:xfrm>
        </p:spPr>
        <p:txBody>
          <a:bodyPr>
            <a:normAutofit/>
          </a:bodyPr>
          <a:lstStyle/>
          <a:p>
            <a:pPr algn="ctr"/>
            <a:r>
              <a:rPr lang="en-ZA" sz="3600" dirty="0"/>
              <a:t>SCIENCEDIRECT SEARCH RESULTS </a:t>
            </a:r>
            <a:endParaRPr lang="en-GB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" y="685800"/>
            <a:ext cx="8947489" cy="61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838200" y="3962400"/>
            <a:ext cx="1752600" cy="914400"/>
          </a:xfrm>
          <a:prstGeom prst="wedgeRectCallout">
            <a:avLst>
              <a:gd name="adj1" fmla="val 34485"/>
              <a:gd name="adj2" fmla="val -87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000" dirty="0" smtClean="0"/>
              <a:t>Select relevant articles</a:t>
            </a:r>
            <a:endParaRPr lang="en-GB" sz="2000" dirty="0"/>
          </a:p>
        </p:txBody>
      </p:sp>
      <p:sp>
        <p:nvSpPr>
          <p:cNvPr id="6" name="Oval 5"/>
          <p:cNvSpPr/>
          <p:nvPr/>
        </p:nvSpPr>
        <p:spPr>
          <a:xfrm>
            <a:off x="3995291" y="2960615"/>
            <a:ext cx="990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3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3886200" y="331304"/>
            <a:ext cx="3276600" cy="2057400"/>
          </a:xfrm>
          <a:prstGeom prst="wedgeRectCallout">
            <a:avLst>
              <a:gd name="adj1" fmla="val -88875"/>
              <a:gd name="adj2" fmla="val -46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000" dirty="0"/>
              <a:t>Click </a:t>
            </a:r>
            <a:r>
              <a:rPr lang="en-ZA" sz="2000" dirty="0" smtClean="0"/>
              <a:t>on </a:t>
            </a:r>
            <a:r>
              <a:rPr lang="en-ZA" sz="2000" dirty="0"/>
              <a:t>the </a:t>
            </a:r>
            <a:r>
              <a:rPr lang="en-ZA" sz="2000" dirty="0" smtClean="0"/>
              <a:t>References tab, </a:t>
            </a:r>
            <a:r>
              <a:rPr lang="en-ZA" sz="2000" dirty="0"/>
              <a:t>and then from the References</a:t>
            </a:r>
          </a:p>
          <a:p>
            <a:r>
              <a:rPr lang="en-ZA" sz="2000" dirty="0"/>
              <a:t>menu, select New Reference to display an empty Reference</a:t>
            </a:r>
          </a:p>
          <a:p>
            <a:r>
              <a:rPr lang="en-GB" sz="2000" dirty="0"/>
              <a:t>window.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76200"/>
            <a:ext cx="609600" cy="255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447800" y="381000"/>
            <a:ext cx="685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9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9" y="533400"/>
            <a:ext cx="8834662" cy="571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505200" y="3886200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295400" y="4583884"/>
            <a:ext cx="6096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1905000"/>
            <a:ext cx="5867400" cy="1752600"/>
          </a:xfrm>
        </p:spPr>
        <p:txBody>
          <a:bodyPr>
            <a:noAutofit/>
          </a:bodyPr>
          <a:lstStyle/>
          <a:p>
            <a:pPr algn="ctr"/>
            <a:r>
              <a:rPr lang="en-ZA" sz="3600" dirty="0" smtClean="0"/>
              <a:t>EXPORT FROM ISI WEB OF SCIENCE TO ENDNOTE</a:t>
            </a: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239000" cy="597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886200" y="1300700"/>
            <a:ext cx="609600" cy="2994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ular Callout 5"/>
          <p:cNvSpPr/>
          <p:nvPr/>
        </p:nvSpPr>
        <p:spPr>
          <a:xfrm>
            <a:off x="990600" y="2133600"/>
            <a:ext cx="1752600" cy="914400"/>
          </a:xfrm>
          <a:prstGeom prst="wedgeRectCallout">
            <a:avLst>
              <a:gd name="adj1" fmla="val 34485"/>
              <a:gd name="adj2" fmla="val -87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000" dirty="0" smtClean="0"/>
              <a:t>Select relevant articles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8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610600" cy="321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657600"/>
            <a:ext cx="3924300" cy="381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32" descr="Generic - PPT templat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2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915395"/>
              </p:ext>
            </p:extLst>
          </p:nvPr>
        </p:nvGraphicFramePr>
        <p:xfrm>
          <a:off x="467544" y="1052736"/>
          <a:ext cx="7848872" cy="5112568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5112568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en-GB" sz="2600" dirty="0" smtClean="0"/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3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14548"/>
              </p:ext>
            </p:extLst>
          </p:nvPr>
        </p:nvGraphicFramePr>
        <p:xfrm>
          <a:off x="107504" y="152400"/>
          <a:ext cx="6768752" cy="457200"/>
        </p:xfrm>
        <a:graphic>
          <a:graphicData uri="http://schemas.openxmlformats.org/drawingml/2006/table">
            <a:tbl>
              <a:tblPr/>
              <a:tblGrid>
                <a:gridCol w="6768752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-128"/>
                        </a:rPr>
                        <a:t>ENTERING A REFERENCE DIRECTLY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84775"/>
            <a:ext cx="9067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3200400" y="1219200"/>
            <a:ext cx="3429000" cy="1219200"/>
          </a:xfrm>
          <a:prstGeom prst="wedgeRectCallout">
            <a:avLst>
              <a:gd name="adj1" fmla="val -63384"/>
              <a:gd name="adj2" fmla="val -4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/>
              <a:t>New references appear as Journal Article (unless you</a:t>
            </a:r>
          </a:p>
          <a:p>
            <a:r>
              <a:rPr lang="en-GB" dirty="0"/>
              <a:t>change the default setting).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3048000" y="3124200"/>
            <a:ext cx="2743200" cy="1371600"/>
          </a:xfrm>
          <a:prstGeom prst="wedgeRectCallout">
            <a:avLst>
              <a:gd name="adj1" fmla="val -53297"/>
              <a:gd name="adj2" fmla="val -82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/>
              <a:t>Select the Book reference type from the Reference </a:t>
            </a:r>
            <a:r>
              <a:rPr lang="en-ZA" dirty="0" smtClean="0"/>
              <a:t>Type </a:t>
            </a:r>
            <a:r>
              <a:rPr lang="en-GB" dirty="0" smtClean="0"/>
              <a:t>menu.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8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215"/>
            <a:ext cx="8915399" cy="665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ZA" dirty="0"/>
              <a:t>Notice that the Field list changes to reflect the type of</a:t>
            </a:r>
          </a:p>
          <a:p>
            <a:r>
              <a:rPr lang="en-ZA" dirty="0"/>
              <a:t>bibliographic information you would record for a book.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1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3760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895600" y="381000"/>
            <a:ext cx="3733800" cy="990600"/>
          </a:xfrm>
          <a:prstGeom prst="wedgeRectCallout">
            <a:avLst>
              <a:gd name="adj1" fmla="val -101944"/>
              <a:gd name="adj2" fmla="val 19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/>
              <a:t>Enter the </a:t>
            </a:r>
            <a:r>
              <a:rPr lang="en-ZA" dirty="0" smtClean="0"/>
              <a:t>author’s </a:t>
            </a:r>
            <a:r>
              <a:rPr lang="en-ZA" dirty="0"/>
              <a:t>name, but with the </a:t>
            </a:r>
            <a:r>
              <a:rPr lang="en-ZA" dirty="0" smtClean="0"/>
              <a:t>surname </a:t>
            </a:r>
            <a:r>
              <a:rPr lang="en-GB" dirty="0" smtClean="0"/>
              <a:t>first. Click “Enter”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3145971" y="1789611"/>
            <a:ext cx="5638800" cy="2743200"/>
          </a:xfrm>
          <a:prstGeom prst="wedgeRectCallout">
            <a:avLst>
              <a:gd name="adj1" fmla="val -88724"/>
              <a:gd name="adj2" fmla="val -67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When entering corporate authors, put a comma after the name:</a:t>
            </a:r>
          </a:p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Apple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Computer Inc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.,</a:t>
            </a:r>
          </a:p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South Africa. Dept. of Housing,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This ensures that the entire name is treated as a first name, so no name manipulation will be applied.</a:t>
            </a:r>
          </a:p>
          <a:p>
            <a:r>
              <a:rPr lang="en-US" dirty="0"/>
              <a:t>If your corporate author name includes a comma in the name itself, use two commas in place of the first comma: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2286000" y="4572000"/>
            <a:ext cx="4114800" cy="1447800"/>
          </a:xfrm>
          <a:prstGeom prst="wedgeRectCallout">
            <a:avLst>
              <a:gd name="adj1" fmla="val -25893"/>
              <a:gd name="adj2" fmla="val 3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/>
              <a:t>Press Tab to accept the author name and move to the </a:t>
            </a:r>
            <a:r>
              <a:rPr lang="en-ZA" dirty="0" smtClean="0"/>
              <a:t>Year.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9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5400"/>
            <a:ext cx="8763000" cy="1168400"/>
          </a:xfrm>
        </p:spPr>
        <p:txBody>
          <a:bodyPr/>
          <a:lstStyle/>
          <a:p>
            <a:pPr algn="l"/>
            <a:r>
              <a:rPr lang="en-ZA" sz="3600" dirty="0" smtClean="0"/>
              <a:t>To add a PDF file to the reference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05800" cy="587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04800" y="5334000"/>
            <a:ext cx="2514600" cy="762000"/>
          </a:xfrm>
          <a:prstGeom prst="wedgeRectCallout">
            <a:avLst>
              <a:gd name="adj1" fmla="val -33452"/>
              <a:gd name="adj2" fmla="val -191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Scroll to File Attachment field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3657600" y="838200"/>
            <a:ext cx="3124200" cy="990600"/>
          </a:xfrm>
          <a:prstGeom prst="wedgeRectCallout">
            <a:avLst>
              <a:gd name="adj1" fmla="val -115328"/>
              <a:gd name="adj2" fmla="val -24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From Reference Menu, select File Attachments and then attach File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143000" y="2057400"/>
            <a:ext cx="12192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505200" y="2057400"/>
            <a:ext cx="12192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0" y="1981200"/>
            <a:ext cx="55626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Continue entering the </a:t>
            </a:r>
            <a:r>
              <a:rPr lang="en-GB" dirty="0" smtClean="0"/>
              <a:t>reference. </a:t>
            </a:r>
            <a:r>
              <a:rPr lang="en-ZA" dirty="0"/>
              <a:t>No extra punctuation (such as parentheses around the year</a:t>
            </a:r>
            <a:r>
              <a:rPr lang="en-ZA" dirty="0" smtClean="0"/>
              <a:t>) or </a:t>
            </a:r>
            <a:r>
              <a:rPr lang="en-ZA" dirty="0"/>
              <a:t>text styles (such as bold or italic) are entered into </a:t>
            </a:r>
            <a:r>
              <a:rPr lang="en-ZA" dirty="0" smtClean="0"/>
              <a:t>the reference</a:t>
            </a:r>
            <a:r>
              <a:rPr lang="en-ZA" dirty="0"/>
              <a:t>. </a:t>
            </a:r>
            <a:endParaRPr lang="en-ZA" dirty="0" smtClean="0"/>
          </a:p>
          <a:p>
            <a:r>
              <a:rPr lang="en-ZA" dirty="0" smtClean="0"/>
              <a:t>EndNote </a:t>
            </a:r>
            <a:r>
              <a:rPr lang="en-ZA" dirty="0"/>
              <a:t>adds the necessary punctuation and text</a:t>
            </a:r>
          </a:p>
          <a:p>
            <a:r>
              <a:rPr lang="en-ZA" dirty="0"/>
              <a:t>style changes to the references when it creates a</a:t>
            </a:r>
          </a:p>
          <a:p>
            <a:r>
              <a:rPr lang="en-GB" dirty="0"/>
              <a:t>bibliography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8877300" y="152400"/>
            <a:ext cx="2286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ular Callout 2"/>
          <p:cNvSpPr/>
          <p:nvPr/>
        </p:nvSpPr>
        <p:spPr>
          <a:xfrm>
            <a:off x="5410200" y="435528"/>
            <a:ext cx="3048000" cy="990600"/>
          </a:xfrm>
          <a:prstGeom prst="wedgeRectCallout">
            <a:avLst>
              <a:gd name="adj1" fmla="val 61775"/>
              <a:gd name="adj2" fmla="val -5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Save </a:t>
            </a:r>
            <a:r>
              <a:rPr lang="en-ZA" smtClean="0"/>
              <a:t>your work and </a:t>
            </a:r>
            <a:r>
              <a:rPr lang="en-ZA" dirty="0" smtClean="0"/>
              <a:t>click here to close the Reference Window.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52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146205" cy="882119"/>
          </a:xfrm>
        </p:spPr>
        <p:txBody>
          <a:bodyPr/>
          <a:lstStyle/>
          <a:p>
            <a:r>
              <a:rPr lang="en-ZA" dirty="0" smtClean="0"/>
              <a:t>Always use the web browser, Internet Explorer.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6934200" cy="2133600"/>
          </a:xfrm>
        </p:spPr>
        <p:txBody>
          <a:bodyPr/>
          <a:lstStyle/>
          <a:p>
            <a:pPr algn="ctr"/>
            <a:r>
              <a:rPr lang="en-ZA" sz="3600" dirty="0" smtClean="0"/>
              <a:t>EXPORTING DIRECTLY FROM ONLINE DATABASES TO ENDNOTE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863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1898</TotalTime>
  <Words>465</Words>
  <Application>Microsoft Office PowerPoint</Application>
  <PresentationFormat>On-screen Show (4:3)</PresentationFormat>
  <Paragraphs>70</Paragraphs>
  <Slides>33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Slipstream</vt:lpstr>
      <vt:lpstr>PowerPoint Presentation</vt:lpstr>
      <vt:lpstr>ENTERING A REFERENCE IN ENDNOTE</vt:lpstr>
      <vt:lpstr>PowerPoint Presentation</vt:lpstr>
      <vt:lpstr>PowerPoint Presentation</vt:lpstr>
      <vt:lpstr>PowerPoint Presentation</vt:lpstr>
      <vt:lpstr>PowerPoint Presentation</vt:lpstr>
      <vt:lpstr>To add a PDF file to the reference</vt:lpstr>
      <vt:lpstr>PowerPoint Presentation</vt:lpstr>
      <vt:lpstr>EXPORTING DIRECTLY FROM ONLINE DATABASES TO ENDNOTE</vt:lpstr>
      <vt:lpstr>EXPORT FROM EBSCOHOST TO ENDNOTE</vt:lpstr>
      <vt:lpstr>VIA STUDENT PORTAL</vt:lpstr>
      <vt:lpstr>PowerPoint Presentation</vt:lpstr>
      <vt:lpstr>  </vt:lpstr>
      <vt:lpstr>Database Page</vt:lpstr>
      <vt:lpstr>CHOOSING DATABASES </vt:lpstr>
      <vt:lpstr>SEARCHING EBSCOHOST</vt:lpstr>
      <vt:lpstr>EBSCOHOST SEARCH RESULTS PAGE</vt:lpstr>
      <vt:lpstr>EBSCOHOST FOLDER PAGE</vt:lpstr>
      <vt:lpstr>PowerPoint Presentation</vt:lpstr>
      <vt:lpstr> </vt:lpstr>
      <vt:lpstr>EXPORTING FROM  GOOGLE SCHOLAR  TO ENDNOTE</vt:lpstr>
      <vt:lpstr>ACCESS TO GOOGLE SCHOLAR TO LIBRARY PAGE</vt:lpstr>
      <vt:lpstr>CHANGE SETTINGS</vt:lpstr>
      <vt:lpstr>Change Bibliography manager to EndNote</vt:lpstr>
      <vt:lpstr>PowerPoint Presentation</vt:lpstr>
      <vt:lpstr>PowerPoint Presentation</vt:lpstr>
      <vt:lpstr>PowerPoint Presentation</vt:lpstr>
      <vt:lpstr>EXPORT FROM  SCIENCEDIRECT TO ENDNOTE</vt:lpstr>
      <vt:lpstr>SCIENCEDIRECT SEARCH RESULTS </vt:lpstr>
      <vt:lpstr>PowerPoint Presentation</vt:lpstr>
      <vt:lpstr>EXPORT FROM ISI WEB OF SCIENCE TO ENDNOTE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der Sandt, Helene (Mrs) (Summerstrand Campus South)</dc:creator>
  <cp:lastModifiedBy>aka</cp:lastModifiedBy>
  <cp:revision>131</cp:revision>
  <cp:lastPrinted>2012-05-08T09:40:44Z</cp:lastPrinted>
  <dcterms:created xsi:type="dcterms:W3CDTF">2006-08-16T00:00:00Z</dcterms:created>
  <dcterms:modified xsi:type="dcterms:W3CDTF">2012-05-28T12:40:07Z</dcterms:modified>
</cp:coreProperties>
</file>